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8" r:id="rId2"/>
    <p:sldId id="259" r:id="rId3"/>
    <p:sldId id="261" r:id="rId4"/>
    <p:sldId id="262" r:id="rId5"/>
    <p:sldId id="269" r:id="rId6"/>
    <p:sldId id="263" r:id="rId7"/>
    <p:sldId id="264" r:id="rId8"/>
    <p:sldId id="265" r:id="rId9"/>
    <p:sldId id="266" r:id="rId10"/>
    <p:sldId id="267" r:id="rId11"/>
    <p:sldId id="268" r:id="rId12"/>
  </p:sldIdLst>
  <p:sldSz cx="9144000" cy="5143500" type="screen16x9"/>
  <p:notesSz cx="6858000" cy="9144000"/>
  <p:embeddedFontLst>
    <p:embeddedFont>
      <p:font typeface="Inconsolata SemiBold" panose="020B0604020202020204" charset="0"/>
      <p:regular r:id="rId14"/>
      <p:bold r:id="rId15"/>
    </p:embeddedFont>
    <p:embeddedFont>
      <p:font typeface="Inconsolata" panose="020B0604020202020204" charset="0"/>
      <p:regular r:id="rId16"/>
      <p:bold r:id="rId17"/>
    </p:embeddedFont>
    <p:embeddedFont>
      <p:font typeface="Inconsolata Medium" panose="020B0604020202020204" charset="0"/>
      <p:regular r:id="rId18"/>
      <p:bold r:id="rId19"/>
    </p:embeddedFont>
    <p:embeddedFont>
      <p:font typeface="Barlow Condensed"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pos="5653">
          <p15:clr>
            <a:srgbClr val="747775"/>
          </p15:clr>
        </p15:guide>
        <p15:guide id="4" orient="horz"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260" y="72"/>
      </p:cViewPr>
      <p:guideLst>
        <p:guide orient="horz" pos="1620"/>
        <p:guide pos="2880"/>
        <p:guide pos="5653"/>
        <p:guide orient="horz" pos="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20579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9580696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9580696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678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efa2a5e5c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efa2a5e5c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215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fa5e8192f_8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efa5e8192f_8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09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fa5e8192f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fa5e8192f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6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efa5e8192f_8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efa5e8192f_8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6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fa5e8192f_8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fa5e8192f_8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72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fa5e8192f_8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fa5e8192f_8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07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31f21e6a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31f21e6a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52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a95806965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95806965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90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efa5e8192f_8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efa5e8192f_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9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efa5e8192f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efa5e8192f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347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image" Target="../media/image8.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6.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181627" y="1375550"/>
            <a:ext cx="8430017"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rgbClr val="F2EBE1"/>
                </a:solidFill>
                <a:latin typeface="Inconsolata"/>
                <a:ea typeface="Inconsolata"/>
                <a:cs typeface="Inconsolata"/>
                <a:sym typeface="Inconsolata"/>
              </a:rPr>
              <a:t>Overview of Orange</a:t>
            </a:r>
            <a:r>
              <a:rPr lang="en" sz="3600" b="1" dirty="0">
                <a:solidFill>
                  <a:srgbClr val="F2EBE1"/>
                </a:solidFill>
                <a:latin typeface="Inconsolata"/>
                <a:ea typeface="Inconsolata"/>
                <a:cs typeface="Inconsolata"/>
              </a:rPr>
              <a:t> HRM </a:t>
            </a:r>
            <a:r>
              <a:rPr lang="en" sz="3600" b="1" dirty="0" smtClean="0">
                <a:solidFill>
                  <a:srgbClr val="F2EBE1"/>
                </a:solidFill>
                <a:latin typeface="Inconsolata"/>
                <a:ea typeface="Inconsolata"/>
                <a:cs typeface="Inconsolata"/>
              </a:rPr>
              <a:t>project </a:t>
            </a:r>
            <a:r>
              <a:rPr lang="en" sz="3600" b="1" dirty="0">
                <a:solidFill>
                  <a:srgbClr val="F2EBE1"/>
                </a:solidFill>
                <a:latin typeface="Inconsolata"/>
                <a:ea typeface="Inconsolata"/>
                <a:cs typeface="Inconsolata"/>
              </a:rPr>
              <a:t>and </a:t>
            </a:r>
            <a:r>
              <a:rPr lang="en" sz="3600" b="1" dirty="0" smtClean="0">
                <a:solidFill>
                  <a:srgbClr val="F2EBE1"/>
                </a:solidFill>
                <a:latin typeface="Inconsolata"/>
                <a:ea typeface="Inconsolata"/>
                <a:cs typeface="Inconsolata"/>
              </a:rPr>
              <a:t>               glance </a:t>
            </a:r>
            <a:r>
              <a:rPr lang="en" sz="3600" b="1" dirty="0">
                <a:solidFill>
                  <a:srgbClr val="F2EBE1"/>
                </a:solidFill>
                <a:latin typeface="Inconsolata"/>
                <a:ea typeface="Inconsolata"/>
                <a:cs typeface="Inconsolata"/>
              </a:rPr>
              <a:t>of my </a:t>
            </a:r>
            <a:r>
              <a:rPr lang="en" sz="3600" b="1" dirty="0">
                <a:solidFill>
                  <a:srgbClr val="F2EBE1"/>
                </a:solidFill>
                <a:latin typeface="Inconsolata"/>
                <a:ea typeface="Inconsolata"/>
                <a:cs typeface="Inconsolata"/>
              </a:rPr>
              <a:t>tasks</a:t>
            </a:r>
            <a:endParaRPr sz="3600" b="1" dirty="0">
              <a:solidFill>
                <a:srgbClr val="F2EBE1"/>
              </a:solidFill>
              <a:latin typeface="Inconsolata"/>
              <a:ea typeface="Inconsolata"/>
              <a:cs typeface="Inconsolat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4"/>
          <p:cNvSpPr txBox="1"/>
          <p:nvPr/>
        </p:nvSpPr>
        <p:spPr>
          <a:xfrm>
            <a:off x="1325299" y="149780"/>
            <a:ext cx="6133200" cy="401365"/>
          </a:xfrm>
          <a:prstGeom prst="rect">
            <a:avLst/>
          </a:prstGeom>
          <a:noFill/>
          <a:ln>
            <a:noFill/>
          </a:ln>
        </p:spPr>
        <p:txBody>
          <a:bodyPr spcFirstLastPara="1" wrap="square" lIns="0" tIns="0" rIns="274300" bIns="0" anchor="b" anchorCtr="0">
            <a:noAutofit/>
          </a:bodyPr>
          <a:lstStyle/>
          <a:p>
            <a:pPr marL="0" lvl="0" indent="0" algn="ctr" rtl="0">
              <a:spcBef>
                <a:spcPts val="0"/>
              </a:spcBef>
              <a:spcAft>
                <a:spcPts val="0"/>
              </a:spcAft>
              <a:buNone/>
            </a:pPr>
            <a:r>
              <a:rPr lang="en" sz="2400" dirty="0" smtClean="0">
                <a:solidFill>
                  <a:srgbClr val="F2EBE1"/>
                </a:solidFill>
                <a:latin typeface="Inconsolata SemiBold"/>
                <a:ea typeface="Inconsolata SemiBold"/>
                <a:cs typeface="Inconsolata SemiBold"/>
                <a:sym typeface="Inconsolata SemiBold"/>
              </a:rPr>
              <a:t>Bugs</a:t>
            </a:r>
            <a:endParaRPr sz="2400" dirty="0">
              <a:solidFill>
                <a:srgbClr val="F2EBE1"/>
              </a:solidFill>
              <a:latin typeface="Inconsolata SemiBold"/>
              <a:ea typeface="Inconsolata SemiBold"/>
              <a:cs typeface="Inconsolata SemiBold"/>
              <a:sym typeface="Inconsolata SemiBold"/>
            </a:endParaRPr>
          </a:p>
        </p:txBody>
      </p:sp>
      <p:pic>
        <p:nvPicPr>
          <p:cNvPr id="4" name="Bu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8706" y="1095499"/>
            <a:ext cx="8128000" cy="39202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txBox="1"/>
          <p:nvPr/>
        </p:nvSpPr>
        <p:spPr>
          <a:xfrm>
            <a:off x="1863431" y="2070240"/>
            <a:ext cx="49662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000" dirty="0" smtClean="0">
                <a:solidFill>
                  <a:srgbClr val="462B24"/>
                </a:solidFill>
                <a:latin typeface="Inconsolata Medium"/>
                <a:ea typeface="Inconsolata Medium"/>
                <a:cs typeface="Inconsolata Medium"/>
                <a:sym typeface="Inconsolata Medium"/>
              </a:rPr>
              <a:t>Thank You </a:t>
            </a:r>
            <a:endParaRPr sz="6000" dirty="0">
              <a:solidFill>
                <a:srgbClr val="462B24"/>
              </a:solidFill>
              <a:latin typeface="Inconsolata Medium"/>
              <a:ea typeface="Inconsolata Medium"/>
              <a:cs typeface="Inconsolata Medium"/>
              <a:sym typeface="Inconsolata Medium"/>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p:nvPr/>
        </p:nvSpPr>
        <p:spPr>
          <a:xfrm>
            <a:off x="1487850" y="228600"/>
            <a:ext cx="6168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dirty="0">
                <a:solidFill>
                  <a:srgbClr val="FFFFFF"/>
                </a:solidFill>
              </a:rPr>
              <a:t>Agenda</a:t>
            </a:r>
            <a:endParaRPr dirty="0">
              <a:solidFill>
                <a:srgbClr val="F2EBE1"/>
              </a:solidFill>
            </a:endParaRPr>
          </a:p>
        </p:txBody>
      </p:sp>
      <p:sp>
        <p:nvSpPr>
          <p:cNvPr id="74" name="Google Shape;74;p16"/>
          <p:cNvSpPr txBox="1"/>
          <p:nvPr/>
        </p:nvSpPr>
        <p:spPr>
          <a:xfrm>
            <a:off x="726510" y="1154875"/>
            <a:ext cx="7716031" cy="2414477"/>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Project Overview</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Project </a:t>
            </a:r>
            <a:r>
              <a:rPr lang="en" sz="1800" dirty="0" smtClean="0">
                <a:solidFill>
                  <a:srgbClr val="FFFFFF"/>
                </a:solidFill>
              </a:rPr>
              <a:t>Description</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Glance of my task</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Cases</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cycle &amp; Regression Suite</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Plan</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Bugs</a:t>
            </a:r>
            <a:endParaRPr sz="1800" dirty="0">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p:nvPr/>
        </p:nvSpPr>
        <p:spPr>
          <a:xfrm>
            <a:off x="2328664" y="240879"/>
            <a:ext cx="4211100" cy="540000"/>
          </a:xfrm>
          <a:prstGeom prst="rect">
            <a:avLst/>
          </a:prstGeom>
          <a:noFill/>
          <a:ln>
            <a:noFill/>
          </a:ln>
        </p:spPr>
        <p:txBody>
          <a:bodyPr spcFirstLastPara="1" wrap="square" lIns="0" tIns="0" rIns="0" bIns="0" anchor="t" anchorCtr="0">
            <a:noAutofit/>
          </a:bodyPr>
          <a:lstStyle/>
          <a:p>
            <a:pPr lvl="0" algn="ctr"/>
            <a:r>
              <a:rPr lang="en" sz="3600" dirty="0">
                <a:ea typeface="Barlow Condensed"/>
                <a:cs typeface="Barlow Condensed"/>
              </a:rPr>
              <a:t>Project Overview</a:t>
            </a:r>
            <a:endParaRPr sz="3600" b="1" dirty="0">
              <a:solidFill>
                <a:srgbClr val="462B24"/>
              </a:solidFill>
              <a:latin typeface="Inconsolata"/>
              <a:ea typeface="Inconsolata"/>
              <a:cs typeface="Inconsolata"/>
              <a:sym typeface="Inconsolata"/>
            </a:endParaRPr>
          </a:p>
        </p:txBody>
      </p:sp>
      <p:sp>
        <p:nvSpPr>
          <p:cNvPr id="2" name="Rektangel 1"/>
          <p:cNvSpPr/>
          <p:nvPr/>
        </p:nvSpPr>
        <p:spPr>
          <a:xfrm>
            <a:off x="851770" y="1218342"/>
            <a:ext cx="7803715" cy="2246769"/>
          </a:xfrm>
          <a:prstGeom prst="rect">
            <a:avLst/>
          </a:prstGeom>
        </p:spPr>
        <p:txBody>
          <a:bodyPr wrap="square">
            <a:spAutoFit/>
          </a:bodyPr>
          <a:lstStyle/>
          <a:p>
            <a:r>
              <a:rPr lang="en-GB" dirty="0"/>
              <a:t>It is Human Resource Management (HRM) application developed on</a:t>
            </a:r>
          </a:p>
          <a:p>
            <a:pPr marL="285750" indent="-285750">
              <a:buFont typeface="Arial" panose="020B0604020202020204" pitchFamily="34" charset="0"/>
              <a:buChar char="•"/>
            </a:pPr>
            <a:r>
              <a:rPr lang="en-GB" dirty="0" smtClean="0"/>
              <a:t>PHP</a:t>
            </a:r>
            <a:endParaRPr lang="en-GB" dirty="0"/>
          </a:p>
          <a:p>
            <a:pPr marL="285750" indent="-285750">
              <a:buFont typeface="Arial" panose="020B0604020202020204" pitchFamily="34" charset="0"/>
              <a:buChar char="•"/>
            </a:pPr>
            <a:r>
              <a:rPr lang="en-GB" dirty="0" smtClean="0"/>
              <a:t>My </a:t>
            </a:r>
            <a:r>
              <a:rPr lang="en-GB" dirty="0"/>
              <a:t>SQL Database</a:t>
            </a:r>
          </a:p>
          <a:p>
            <a:pPr marL="285750" indent="-285750">
              <a:buFont typeface="Arial" panose="020B0604020202020204" pitchFamily="34" charset="0"/>
              <a:buChar char="•"/>
            </a:pPr>
            <a:r>
              <a:rPr lang="en-GB" dirty="0" smtClean="0"/>
              <a:t>Apache </a:t>
            </a:r>
            <a:r>
              <a:rPr lang="en-GB" dirty="0"/>
              <a:t>HTTP </a:t>
            </a:r>
            <a:r>
              <a:rPr lang="en-GB" dirty="0" smtClean="0"/>
              <a:t>Servers </a:t>
            </a:r>
          </a:p>
          <a:p>
            <a:endParaRPr lang="en-GB" dirty="0"/>
          </a:p>
          <a:p>
            <a:r>
              <a:rPr lang="en-GB" dirty="0" smtClean="0"/>
              <a:t>It can be used in</a:t>
            </a:r>
            <a:endParaRPr lang="en-GB" dirty="0"/>
          </a:p>
          <a:p>
            <a:pPr marL="285750" indent="-285750">
              <a:buFont typeface="Arial" panose="020B0604020202020204" pitchFamily="34" charset="0"/>
              <a:buChar char="•"/>
            </a:pPr>
            <a:r>
              <a:rPr lang="en-GB" dirty="0" smtClean="0"/>
              <a:t>Linux </a:t>
            </a:r>
            <a:r>
              <a:rPr lang="en-GB" dirty="0"/>
              <a:t>Environment</a:t>
            </a:r>
          </a:p>
          <a:p>
            <a:pPr marL="285750" indent="-285750">
              <a:buFont typeface="Arial" panose="020B0604020202020204" pitchFamily="34" charset="0"/>
              <a:buChar char="•"/>
            </a:pPr>
            <a:r>
              <a:rPr lang="en-GB" dirty="0" smtClean="0"/>
              <a:t>Microsoft </a:t>
            </a:r>
            <a:r>
              <a:rPr lang="en-GB" dirty="0"/>
              <a:t>Windows Environment</a:t>
            </a:r>
          </a:p>
          <a:p>
            <a:endParaRPr lang="en-GB" dirty="0"/>
          </a:p>
          <a:p>
            <a:r>
              <a:rPr lang="en-GB" dirty="0"/>
              <a:t>URL: https://</a:t>
            </a:r>
            <a:r>
              <a:rPr lang="en-GB" dirty="0" smtClean="0"/>
              <a:t>opensource-demo.orangehrmlive.com/web/index.php/auth/login</a:t>
            </a:r>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134691" y="349731"/>
            <a:ext cx="5935800" cy="483250"/>
          </a:xfrm>
          <a:prstGeom prst="rect">
            <a:avLst/>
          </a:prstGeom>
          <a:noFill/>
          <a:ln>
            <a:noFill/>
          </a:ln>
        </p:spPr>
        <p:txBody>
          <a:bodyPr spcFirstLastPara="1" wrap="square" lIns="0" tIns="0" rIns="0" bIns="0" anchor="t" anchorCtr="0">
            <a:noAutofit/>
          </a:bodyPr>
          <a:lstStyle/>
          <a:p>
            <a:pPr lvl="0"/>
            <a:r>
              <a:rPr lang="en" sz="3600" dirty="0"/>
              <a:t>Project Description</a:t>
            </a:r>
            <a:endParaRPr sz="3600" dirty="0">
              <a:solidFill>
                <a:srgbClr val="462B24"/>
              </a:solidFill>
              <a:latin typeface="Inconsolata SemiBold"/>
              <a:ea typeface="Inconsolata SemiBold"/>
              <a:cs typeface="Inconsolata SemiBold"/>
              <a:sym typeface="Inconsolata SemiBold"/>
            </a:endParaRPr>
          </a:p>
        </p:txBody>
      </p:sp>
      <p:sp>
        <p:nvSpPr>
          <p:cNvPr id="2" name="Rektangel 1"/>
          <p:cNvSpPr/>
          <p:nvPr/>
        </p:nvSpPr>
        <p:spPr>
          <a:xfrm>
            <a:off x="663881" y="1125200"/>
            <a:ext cx="7678454" cy="2246769"/>
          </a:xfrm>
          <a:prstGeom prst="rect">
            <a:avLst/>
          </a:prstGeom>
        </p:spPr>
        <p:txBody>
          <a:bodyPr wrap="square">
            <a:spAutoFit/>
          </a:bodyPr>
          <a:lstStyle/>
          <a:p>
            <a:pPr marL="285750" indent="-285750">
              <a:buFont typeface="Arial" panose="020B0604020202020204" pitchFamily="34" charset="0"/>
              <a:buChar char="•"/>
            </a:pPr>
            <a:r>
              <a:rPr lang="en-GB" dirty="0"/>
              <a:t>My Info Module is a powerful tool providing employees of the company with the ability to view relevant information such as personal information and updating personal information with an internet enabled PC without having to involve the HR department</a:t>
            </a:r>
            <a:r>
              <a:rPr lang="en-GB" dirty="0" smtClean="0"/>
              <a:t>.</a:t>
            </a:r>
          </a:p>
          <a:p>
            <a:endParaRPr lang="en-GB" dirty="0"/>
          </a:p>
          <a:p>
            <a:pPr marL="285750" indent="-285750">
              <a:buFont typeface="Arial" panose="020B0604020202020204" pitchFamily="34" charset="0"/>
              <a:buChar char="•"/>
            </a:pPr>
            <a:r>
              <a:rPr lang="en-GB" dirty="0" smtClean="0"/>
              <a:t>The </a:t>
            </a:r>
            <a:r>
              <a:rPr lang="en-GB" dirty="0"/>
              <a:t>functionality of this module spans through the entire system, making information available anywhere, anytime. All information is subject to the company's defined security policy, where he/she can only view the information he/she is authorized to. </a:t>
            </a:r>
            <a:endParaRPr lang="en-GB" dirty="0" smtClean="0"/>
          </a:p>
          <a:p>
            <a:endParaRPr lang="en-GB" dirty="0" smtClean="0"/>
          </a:p>
          <a:p>
            <a:pPr marL="285750" indent="-285750">
              <a:buFont typeface="Arial" panose="020B0604020202020204" pitchFamily="34" charset="0"/>
              <a:buChar char="•"/>
            </a:pPr>
            <a:r>
              <a:rPr lang="en-GB" dirty="0" smtClean="0"/>
              <a:t>An </a:t>
            </a:r>
            <a:r>
              <a:rPr lang="en-GB" dirty="0"/>
              <a:t>ESS-User can only edit certain fields in the ESS Module, maintaining the security and confidentiality of employee information.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2" name="Rektangel 1"/>
          <p:cNvSpPr/>
          <p:nvPr/>
        </p:nvSpPr>
        <p:spPr>
          <a:xfrm>
            <a:off x="645092" y="680526"/>
            <a:ext cx="7678454" cy="3385542"/>
          </a:xfrm>
          <a:prstGeom prst="rect">
            <a:avLst/>
          </a:prstGeom>
        </p:spPr>
        <p:txBody>
          <a:bodyPr wrap="square">
            <a:spAutoFit/>
          </a:bodyPr>
          <a:lstStyle/>
          <a:p>
            <a:endParaRPr lang="en-GB" dirty="0" smtClean="0"/>
          </a:p>
          <a:p>
            <a:pPr algn="ctr"/>
            <a:r>
              <a:rPr lang="en-GB" sz="1800" dirty="0" smtClean="0"/>
              <a:t>The </a:t>
            </a:r>
            <a:r>
              <a:rPr lang="en-GB" sz="1800" dirty="0"/>
              <a:t>module consists of 11 </a:t>
            </a:r>
            <a:r>
              <a:rPr lang="en-GB" sz="1800" dirty="0" smtClean="0"/>
              <a:t>sections</a:t>
            </a:r>
            <a:endParaRPr lang="en-GB" dirty="0" smtClean="0"/>
          </a:p>
          <a:p>
            <a:pPr marL="285750" indent="-285750">
              <a:buFont typeface="Arial" panose="020B0604020202020204" pitchFamily="34" charset="0"/>
              <a:buChar char="•"/>
            </a:pPr>
            <a:r>
              <a:rPr lang="en-GB" dirty="0" smtClean="0"/>
              <a:t> </a:t>
            </a:r>
            <a:r>
              <a:rPr lang="en-GB" dirty="0"/>
              <a:t>My Info Module</a:t>
            </a:r>
          </a:p>
          <a:p>
            <a:pPr marL="285750" indent="-285750">
              <a:buFont typeface="Arial" panose="020B0604020202020204" pitchFamily="34" charset="0"/>
              <a:buChar char="•"/>
            </a:pPr>
            <a:r>
              <a:rPr lang="en-GB" dirty="0" smtClean="0"/>
              <a:t> </a:t>
            </a:r>
            <a:r>
              <a:rPr lang="en-GB" dirty="0"/>
              <a:t>Photograph</a:t>
            </a:r>
          </a:p>
          <a:p>
            <a:pPr marL="285750" indent="-285750">
              <a:buFont typeface="Arial" panose="020B0604020202020204" pitchFamily="34" charset="0"/>
              <a:buChar char="•"/>
            </a:pPr>
            <a:r>
              <a:rPr lang="en-GB" dirty="0" smtClean="0"/>
              <a:t> </a:t>
            </a:r>
            <a:r>
              <a:rPr lang="en-GB" dirty="0"/>
              <a:t>Contact Details</a:t>
            </a:r>
          </a:p>
          <a:p>
            <a:pPr marL="285750" indent="-285750">
              <a:buFont typeface="Arial" panose="020B0604020202020204" pitchFamily="34" charset="0"/>
              <a:buChar char="•"/>
            </a:pPr>
            <a:r>
              <a:rPr lang="en-GB" dirty="0" smtClean="0"/>
              <a:t> </a:t>
            </a:r>
            <a:r>
              <a:rPr lang="en-GB" dirty="0"/>
              <a:t>Emergency Contact</a:t>
            </a:r>
          </a:p>
          <a:p>
            <a:pPr marL="285750" indent="-285750">
              <a:buFont typeface="Arial" panose="020B0604020202020204" pitchFamily="34" charset="0"/>
              <a:buChar char="•"/>
            </a:pPr>
            <a:r>
              <a:rPr lang="en-GB" dirty="0" smtClean="0"/>
              <a:t> </a:t>
            </a:r>
            <a:r>
              <a:rPr lang="en-GB" dirty="0"/>
              <a:t>Dependents</a:t>
            </a:r>
          </a:p>
          <a:p>
            <a:pPr marL="285750" indent="-285750">
              <a:buFont typeface="Arial" panose="020B0604020202020204" pitchFamily="34" charset="0"/>
              <a:buChar char="•"/>
            </a:pPr>
            <a:r>
              <a:rPr lang="en-GB" dirty="0" smtClean="0"/>
              <a:t> </a:t>
            </a:r>
            <a:r>
              <a:rPr lang="en-GB" dirty="0"/>
              <a:t>Immigration</a:t>
            </a:r>
          </a:p>
          <a:p>
            <a:pPr marL="285750" indent="-285750">
              <a:buFont typeface="Arial" panose="020B0604020202020204" pitchFamily="34" charset="0"/>
              <a:buChar char="•"/>
            </a:pPr>
            <a:r>
              <a:rPr lang="en-GB" dirty="0" smtClean="0"/>
              <a:t> </a:t>
            </a:r>
            <a:r>
              <a:rPr lang="en-GB" dirty="0"/>
              <a:t>Job</a:t>
            </a:r>
          </a:p>
          <a:p>
            <a:pPr marL="285750" indent="-285750">
              <a:buFont typeface="Arial" panose="020B0604020202020204" pitchFamily="34" charset="0"/>
              <a:buChar char="•"/>
            </a:pPr>
            <a:r>
              <a:rPr lang="en-GB" dirty="0" smtClean="0"/>
              <a:t> </a:t>
            </a:r>
            <a:r>
              <a:rPr lang="en-GB" dirty="0"/>
              <a:t>Salary</a:t>
            </a:r>
          </a:p>
          <a:p>
            <a:pPr marL="285750" indent="-285750">
              <a:buFont typeface="Arial" panose="020B0604020202020204" pitchFamily="34" charset="0"/>
              <a:buChar char="•"/>
            </a:pPr>
            <a:r>
              <a:rPr lang="en-GB" dirty="0" smtClean="0"/>
              <a:t> </a:t>
            </a:r>
            <a:r>
              <a:rPr lang="en-GB" dirty="0"/>
              <a:t>Report To</a:t>
            </a:r>
          </a:p>
          <a:p>
            <a:pPr marL="285750" indent="-285750">
              <a:buFont typeface="Arial" panose="020B0604020202020204" pitchFamily="34" charset="0"/>
              <a:buChar char="•"/>
            </a:pPr>
            <a:r>
              <a:rPr lang="en-GB" dirty="0" smtClean="0"/>
              <a:t> </a:t>
            </a:r>
            <a:r>
              <a:rPr lang="en-GB" dirty="0"/>
              <a:t>Qualifications</a:t>
            </a:r>
          </a:p>
          <a:p>
            <a:pPr marL="285750" indent="-285750">
              <a:buFont typeface="Arial" panose="020B0604020202020204" pitchFamily="34" charset="0"/>
              <a:buChar char="•"/>
            </a:pPr>
            <a:r>
              <a:rPr lang="en-GB" dirty="0" smtClean="0"/>
              <a:t> </a:t>
            </a:r>
            <a:r>
              <a:rPr lang="en-GB" dirty="0"/>
              <a:t>Membership. </a:t>
            </a:r>
            <a:endParaRPr lang="en-GB" dirty="0" smtClean="0"/>
          </a:p>
          <a:p>
            <a:pPr marL="285750" indent="-285750">
              <a:buFont typeface="Arial" panose="020B0604020202020204" pitchFamily="34" charset="0"/>
              <a:buChar char="•"/>
            </a:pPr>
            <a:endParaRPr lang="en-GB" dirty="0"/>
          </a:p>
          <a:p>
            <a:r>
              <a:rPr lang="en-GB" dirty="0" smtClean="0"/>
              <a:t>I have worked on Contact details section under my </a:t>
            </a:r>
            <a:r>
              <a:rPr lang="en-GB" dirty="0" err="1" smtClean="0"/>
              <a:t>my</a:t>
            </a:r>
            <a:r>
              <a:rPr lang="en-GB" smtClean="0"/>
              <a:t> info</a:t>
            </a:r>
            <a:r>
              <a:rPr lang="en-GB" dirty="0" smtClean="0"/>
              <a:t>.</a:t>
            </a:r>
            <a:endParaRPr lang="en-US" dirty="0"/>
          </a:p>
        </p:txBody>
      </p:sp>
    </p:spTree>
    <p:extLst>
      <p:ext uri="{BB962C8B-B14F-4D97-AF65-F5344CB8AC3E}">
        <p14:creationId xmlns:p14="http://schemas.microsoft.com/office/powerpoint/2010/main" val="167054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97"/>
        <p:cNvGrpSpPr/>
        <p:nvPr/>
      </p:nvGrpSpPr>
      <p:grpSpPr>
        <a:xfrm>
          <a:off x="0" y="0"/>
          <a:ext cx="0" cy="0"/>
          <a:chOff x="0" y="0"/>
          <a:chExt cx="0" cy="0"/>
        </a:xfrm>
      </p:grpSpPr>
      <p:sp>
        <p:nvSpPr>
          <p:cNvPr id="98" name="Google Shape;98;p20"/>
          <p:cNvSpPr txBox="1"/>
          <p:nvPr/>
        </p:nvSpPr>
        <p:spPr>
          <a:xfrm>
            <a:off x="3497264" y="67959"/>
            <a:ext cx="2219570" cy="52609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dirty="0" smtClean="0">
                <a:solidFill>
                  <a:srgbClr val="F2EBE1"/>
                </a:solidFill>
                <a:latin typeface="Inconsolata SemiBold"/>
                <a:ea typeface="Inconsolata SemiBold"/>
                <a:cs typeface="Inconsolata SemiBold"/>
                <a:sym typeface="Inconsolata SemiBold"/>
              </a:rPr>
              <a:t>SRS</a:t>
            </a:r>
            <a:endParaRPr sz="3600" dirty="0">
              <a:solidFill>
                <a:srgbClr val="F2EBE1"/>
              </a:solidFill>
              <a:latin typeface="Inconsolata SemiBold"/>
              <a:ea typeface="Inconsolata SemiBold"/>
              <a:cs typeface="Inconsolata SemiBold"/>
              <a:sym typeface="Inconsolata SemiBold"/>
            </a:endParaRPr>
          </a:p>
        </p:txBody>
      </p:sp>
      <p:sp>
        <p:nvSpPr>
          <p:cNvPr id="99" name="Google Shape;99;p20"/>
          <p:cNvSpPr txBox="1"/>
          <p:nvPr/>
        </p:nvSpPr>
        <p:spPr>
          <a:xfrm>
            <a:off x="2907124" y="799754"/>
            <a:ext cx="4191900" cy="420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000" b="1">
                <a:solidFill>
                  <a:srgbClr val="FB9635"/>
                </a:solidFill>
                <a:latin typeface="Inconsolata"/>
                <a:ea typeface="Inconsolata"/>
                <a:cs typeface="Inconsolata"/>
                <a:sym typeface="Inconsolata"/>
              </a:rPr>
              <a:t>Hi there</a:t>
            </a:r>
            <a:endParaRPr sz="2000" b="1">
              <a:solidFill>
                <a:srgbClr val="FB9635"/>
              </a:solidFill>
              <a:highlight>
                <a:srgbClr val="F2D4D7"/>
              </a:highlight>
              <a:latin typeface="Inconsolata"/>
              <a:ea typeface="Inconsolata"/>
              <a:cs typeface="Inconsolata"/>
              <a:sym typeface="Inconsolata"/>
            </a:endParaRPr>
          </a:p>
        </p:txBody>
      </p:sp>
      <p:pic>
        <p:nvPicPr>
          <p:cNvPr id="2" name="Bildobjekt 1"/>
          <p:cNvPicPr>
            <a:picLocks noChangeAspect="1"/>
          </p:cNvPicPr>
          <p:nvPr/>
        </p:nvPicPr>
        <p:blipFill>
          <a:blip r:embed="rId6"/>
          <a:stretch>
            <a:fillRect/>
          </a:stretch>
        </p:blipFill>
        <p:spPr>
          <a:xfrm>
            <a:off x="214179" y="675471"/>
            <a:ext cx="4218798" cy="3558326"/>
          </a:xfrm>
          <a:prstGeom prst="rect">
            <a:avLst/>
          </a:prstGeom>
        </p:spPr>
      </p:pic>
      <p:pic>
        <p:nvPicPr>
          <p:cNvPr id="3" name="Bildobjekt 2"/>
          <p:cNvPicPr>
            <a:picLocks noChangeAspect="1"/>
          </p:cNvPicPr>
          <p:nvPr/>
        </p:nvPicPr>
        <p:blipFill>
          <a:blip r:embed="rId7"/>
          <a:stretch>
            <a:fillRect/>
          </a:stretch>
        </p:blipFill>
        <p:spPr>
          <a:xfrm>
            <a:off x="4572000" y="675471"/>
            <a:ext cx="4401693" cy="3558326"/>
          </a:xfrm>
          <a:prstGeom prst="rect">
            <a:avLst/>
          </a:prstGeom>
        </p:spPr>
      </p:pic>
      <p:pic>
        <p:nvPicPr>
          <p:cNvPr id="6" name="S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23685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1"/>
          <p:cNvSpPr txBox="1"/>
          <p:nvPr/>
        </p:nvSpPr>
        <p:spPr>
          <a:xfrm>
            <a:off x="2412900" y="105047"/>
            <a:ext cx="43182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600" b="1" dirty="0" smtClean="0">
                <a:solidFill>
                  <a:srgbClr val="462B24"/>
                </a:solidFill>
                <a:latin typeface="Inconsolata"/>
                <a:ea typeface="Inconsolata"/>
                <a:cs typeface="Inconsolata"/>
                <a:sym typeface="Inconsolata"/>
              </a:rPr>
              <a:t>Test Cases</a:t>
            </a:r>
            <a:endParaRPr sz="3600" b="1" dirty="0">
              <a:solidFill>
                <a:srgbClr val="462B24"/>
              </a:solidFill>
              <a:latin typeface="Inconsolata"/>
              <a:ea typeface="Inconsolata"/>
              <a:cs typeface="Inconsolata"/>
              <a:sym typeface="Inconsolata"/>
            </a:endParaRPr>
          </a:p>
        </p:txBody>
      </p:sp>
      <p:sp>
        <p:nvSpPr>
          <p:cNvPr id="106" name="Google Shape;106;p21"/>
          <p:cNvSpPr txBox="1"/>
          <p:nvPr/>
        </p:nvSpPr>
        <p:spPr>
          <a:xfrm>
            <a:off x="-832100" y="3026675"/>
            <a:ext cx="790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6" name="t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5060" y="955820"/>
            <a:ext cx="8128000" cy="40259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2"/>
          <p:cNvSpPr txBox="1"/>
          <p:nvPr/>
        </p:nvSpPr>
        <p:spPr>
          <a:xfrm>
            <a:off x="869325" y="172747"/>
            <a:ext cx="7572776"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GB" sz="3600" b="1" dirty="0" smtClean="0">
                <a:solidFill>
                  <a:srgbClr val="F2EBE1"/>
                </a:solidFill>
                <a:latin typeface="Inconsolata"/>
                <a:ea typeface="Inconsolata"/>
                <a:cs typeface="Inconsolata"/>
                <a:sym typeface="Inconsolata"/>
              </a:rPr>
              <a:t>Test </a:t>
            </a:r>
            <a:r>
              <a:rPr lang="en-GB" sz="3600" b="1" dirty="0">
                <a:solidFill>
                  <a:srgbClr val="F2EBE1"/>
                </a:solidFill>
                <a:latin typeface="Inconsolata"/>
                <a:ea typeface="Inconsolata"/>
                <a:cs typeface="Inconsolata"/>
                <a:sym typeface="Inconsolata"/>
              </a:rPr>
              <a:t>Cycle and Regression Suite</a:t>
            </a:r>
            <a:endParaRPr sz="3600" b="1" dirty="0">
              <a:solidFill>
                <a:srgbClr val="F2EBE1"/>
              </a:solidFill>
              <a:latin typeface="Inconsolata"/>
              <a:ea typeface="Inconsolata"/>
              <a:cs typeface="Inconsolata"/>
              <a:sym typeface="Inconsolata"/>
            </a:endParaRPr>
          </a:p>
        </p:txBody>
      </p:sp>
      <p:pic>
        <p:nvPicPr>
          <p:cNvPr id="4" name="regression sui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8529" y="1262129"/>
            <a:ext cx="8128000" cy="363184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p:nvPr/>
        </p:nvSpPr>
        <p:spPr>
          <a:xfrm>
            <a:off x="1473203" y="270053"/>
            <a:ext cx="6133200" cy="431140"/>
          </a:xfrm>
          <a:prstGeom prst="rect">
            <a:avLst/>
          </a:prstGeom>
          <a:noFill/>
          <a:ln>
            <a:noFill/>
          </a:ln>
        </p:spPr>
        <p:txBody>
          <a:bodyPr spcFirstLastPara="1" wrap="square" lIns="0" tIns="0" rIns="274300" bIns="0" anchor="b" anchorCtr="0">
            <a:noAutofit/>
          </a:bodyPr>
          <a:lstStyle/>
          <a:p>
            <a:pPr lvl="0" algn="ctr"/>
            <a:r>
              <a:rPr lang="en-US" sz="2400" dirty="0" smtClean="0">
                <a:solidFill>
                  <a:srgbClr val="462B24"/>
                </a:solidFill>
                <a:latin typeface="Inconsolata SemiBold"/>
                <a:ea typeface="Inconsolata SemiBold"/>
                <a:cs typeface="Inconsolata SemiBold"/>
                <a:sym typeface="Inconsolata SemiBold"/>
              </a:rPr>
              <a:t>Test </a:t>
            </a:r>
            <a:r>
              <a:rPr lang="en-US" sz="2400" dirty="0">
                <a:solidFill>
                  <a:srgbClr val="462B24"/>
                </a:solidFill>
                <a:latin typeface="Inconsolata SemiBold"/>
                <a:ea typeface="Inconsolata SemiBold"/>
                <a:cs typeface="Inconsolata SemiBold"/>
                <a:sym typeface="Inconsolata SemiBold"/>
              </a:rPr>
              <a:t>Plan</a:t>
            </a:r>
            <a:endParaRPr sz="2400" dirty="0">
              <a:solidFill>
                <a:srgbClr val="462B24"/>
              </a:solidFill>
              <a:latin typeface="Inconsolata SemiBold"/>
              <a:ea typeface="Inconsolata SemiBold"/>
              <a:cs typeface="Inconsolata SemiBold"/>
              <a:sym typeface="Inconsolata SemiBold"/>
            </a:endParaRPr>
          </a:p>
        </p:txBody>
      </p:sp>
      <p:pic>
        <p:nvPicPr>
          <p:cNvPr id="4" name="Test Pl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0728" y="792052"/>
            <a:ext cx="8128000" cy="368988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ailashri" id="{3B6911E0-6D13-4739-91F9-745C9AD3AAE5}" vid="{8455E874-0187-4111-AA18-341DEB13311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TotalTime>
  <Words>229</Words>
  <Application>Microsoft Office PowerPoint</Application>
  <PresentationFormat>Bildspel på skärmen (16:9)</PresentationFormat>
  <Paragraphs>48</Paragraphs>
  <Slides>11</Slides>
  <Notes>11</Notes>
  <HiddenSlides>0</HiddenSlides>
  <MMClips>5</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11</vt:i4>
      </vt:variant>
    </vt:vector>
  </HeadingPairs>
  <TitlesOfParts>
    <vt:vector size="17" baseType="lpstr">
      <vt:lpstr>Arial</vt:lpstr>
      <vt:lpstr>Inconsolata SemiBold</vt:lpstr>
      <vt:lpstr>Inconsolata</vt:lpstr>
      <vt:lpstr>Inconsolata Medium</vt:lpstr>
      <vt:lpstr>Barlow Condensed</vt:lpstr>
      <vt:lpstr>Simple Light</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Mitisha</dc:creator>
  <cp:lastModifiedBy>DELL</cp:lastModifiedBy>
  <cp:revision>20</cp:revision>
  <dcterms:modified xsi:type="dcterms:W3CDTF">2024-01-31T18:40:51Z</dcterms:modified>
</cp:coreProperties>
</file>